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0" r:id="rId2"/>
    <p:sldId id="309" r:id="rId3"/>
    <p:sldId id="308" r:id="rId4"/>
    <p:sldId id="283" r:id="rId5"/>
    <p:sldId id="284" r:id="rId6"/>
    <p:sldId id="285" r:id="rId7"/>
    <p:sldId id="286" r:id="rId8"/>
    <p:sldId id="287" r:id="rId9"/>
    <p:sldId id="311" r:id="rId10"/>
    <p:sldId id="306" r:id="rId11"/>
    <p:sldId id="312" r:id="rId12"/>
    <p:sldId id="31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3F3"/>
    <a:srgbClr val="EBE7DC"/>
    <a:srgbClr val="EE7C31"/>
    <a:srgbClr val="FCB900"/>
    <a:srgbClr val="6298C8"/>
    <a:srgbClr val="E30016"/>
    <a:srgbClr val="5B4A42"/>
    <a:srgbClr val="167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5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8D91A-DFA3-429E-9A8D-F24FC85322E9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C70ED-0CD0-4C56-BBB1-99E4FBF5C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864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01B32-4578-4925-9D32-1FADFBDF1A7C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6F2CB-A0AD-4497-ACC6-1F92D2FB3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291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5355578" y="6374584"/>
            <a:ext cx="2743200" cy="365125"/>
          </a:xfrm>
        </p:spPr>
        <p:txBody>
          <a:bodyPr/>
          <a:lstStyle/>
          <a:p>
            <a:fld id="{DA674562-2FB9-49AD-8358-88D8ADB239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1262356" y="2565174"/>
            <a:ext cx="10929644" cy="3422931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ru-RU" dirty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45747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2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2356" y="1033371"/>
            <a:ext cx="10929644" cy="1325563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1262356" y="2674596"/>
            <a:ext cx="5028526" cy="3495563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ru-RU" dirty="0"/>
              <a:t>Рисунок 1</a:t>
            </a:r>
          </a:p>
        </p:txBody>
      </p:sp>
      <p:sp>
        <p:nvSpPr>
          <p:cNvPr id="7" name="Рисунок 5"/>
          <p:cNvSpPr>
            <a:spLocks noGrp="1"/>
          </p:cNvSpPr>
          <p:nvPr>
            <p:ph type="pic" sz="quarter" idx="13" hasCustomPrompt="1"/>
          </p:nvPr>
        </p:nvSpPr>
        <p:spPr>
          <a:xfrm>
            <a:off x="7163474" y="2672194"/>
            <a:ext cx="5028526" cy="349796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Рисунок 2</a:t>
            </a:r>
          </a:p>
        </p:txBody>
      </p:sp>
      <p:sp>
        <p:nvSpPr>
          <p:cNvPr id="11" name="Текст 8"/>
          <p:cNvSpPr>
            <a:spLocks noGrp="1"/>
          </p:cNvSpPr>
          <p:nvPr>
            <p:ph type="body" sz="quarter" idx="15" hasCustomPrompt="1"/>
          </p:nvPr>
        </p:nvSpPr>
        <p:spPr>
          <a:xfrm>
            <a:off x="8045786" y="6170159"/>
            <a:ext cx="3739983" cy="404813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Подпись рисунка</a:t>
            </a:r>
          </a:p>
          <a:p>
            <a:pPr lvl="0"/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1495882" y="5590249"/>
            <a:ext cx="3713163" cy="420687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66022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2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2" hasCustomPrompt="1"/>
          </p:nvPr>
        </p:nvSpPr>
        <p:spPr>
          <a:xfrm>
            <a:off x="838200" y="1878013"/>
            <a:ext cx="5001552" cy="358457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Диаграмма</a:t>
            </a:r>
          </a:p>
        </p:txBody>
      </p:sp>
      <p:sp>
        <p:nvSpPr>
          <p:cNvPr id="7" name="Диаграмма 5"/>
          <p:cNvSpPr>
            <a:spLocks noGrp="1"/>
          </p:cNvSpPr>
          <p:nvPr>
            <p:ph type="chart" sz="quarter" idx="13" hasCustomPrompt="1"/>
          </p:nvPr>
        </p:nvSpPr>
        <p:spPr>
          <a:xfrm>
            <a:off x="6352248" y="1878013"/>
            <a:ext cx="5001552" cy="358457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ru-RU" dirty="0"/>
              <a:t>Диаграмма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1482394" y="5607051"/>
            <a:ext cx="3713163" cy="420687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диаграммы</a:t>
            </a:r>
          </a:p>
        </p:txBody>
      </p:sp>
      <p:sp>
        <p:nvSpPr>
          <p:cNvPr id="9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6996442" y="5607051"/>
            <a:ext cx="3713163" cy="420687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164691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2" hasCustomPrompt="1"/>
          </p:nvPr>
        </p:nvSpPr>
        <p:spPr>
          <a:xfrm>
            <a:off x="838200" y="1878013"/>
            <a:ext cx="10515600" cy="358457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Диаграмма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2782093" y="5612199"/>
            <a:ext cx="6627813" cy="489196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361706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838200" y="1797050"/>
            <a:ext cx="10515600" cy="369728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Рисунок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2612231" y="5600700"/>
            <a:ext cx="6967538" cy="493713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34262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дминистрация Те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878013"/>
            <a:ext cx="10515600" cy="3608387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Основной текст</a:t>
            </a:r>
          </a:p>
        </p:txBody>
      </p:sp>
    </p:spTree>
    <p:extLst>
      <p:ext uri="{BB962C8B-B14F-4D97-AF65-F5344CB8AC3E}">
        <p14:creationId xmlns:p14="http://schemas.microsoft.com/office/powerpoint/2010/main" val="233933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838200" y="1942593"/>
            <a:ext cx="5473588" cy="35199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6546850" y="1933575"/>
            <a:ext cx="4806950" cy="3529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1718412" y="5577744"/>
            <a:ext cx="3713163" cy="420687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ru-RU" dirty="0"/>
              <a:t>Подпись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5905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-1" y="0"/>
            <a:ext cx="930584" cy="1762551"/>
          </a:xfrm>
          <a:prstGeom prst="rect">
            <a:avLst/>
          </a:prstGeom>
          <a:solidFill>
            <a:srgbClr val="EBE7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2356" y="948829"/>
            <a:ext cx="109296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62356" y="2403741"/>
            <a:ext cx="10929644" cy="3538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593454" y="6374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4562-2FB9-49AD-8358-88D8ADB2391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1262356" y="835663"/>
            <a:ext cx="1092964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9" t="425" r="48403" b="-425"/>
          <a:stretch/>
        </p:blipFill>
        <p:spPr>
          <a:xfrm>
            <a:off x="0" y="1316332"/>
            <a:ext cx="930583" cy="5222580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0" y="5899150"/>
            <a:ext cx="930584" cy="958850"/>
          </a:xfrm>
          <a:prstGeom prst="rect">
            <a:avLst/>
          </a:prstGeom>
          <a:solidFill>
            <a:srgbClr val="EBE7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екст 7"/>
          <p:cNvSpPr txBox="1">
            <a:spLocks/>
          </p:cNvSpPr>
          <p:nvPr userDrawn="1"/>
        </p:nvSpPr>
        <p:spPr>
          <a:xfrm>
            <a:off x="1262357" y="379576"/>
            <a:ext cx="10929644" cy="423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36" y="192134"/>
            <a:ext cx="514910" cy="64352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782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  <p:sldLayoutId id="2147483654" r:id="rId6"/>
    <p:sldLayoutId id="2147483655" r:id="rId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orgsochi@sochiadm.ru" TargetMode="External"/><Relationship Id="rId2" Type="http://schemas.openxmlformats.org/officeDocument/2006/relationships/hyperlink" Target="http://www.sochi.ru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A10AFA1-08F5-9944-8293-9357DFB4C520}"/>
              </a:ext>
            </a:extLst>
          </p:cNvPr>
          <p:cNvSpPr/>
          <p:nvPr/>
        </p:nvSpPr>
        <p:spPr>
          <a:xfrm>
            <a:off x="2776452" y="2428598"/>
            <a:ext cx="89694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УПРАВЛЕНИЕ ПОТРЕБИТЕЛЬСКОГО РЫНКА И УСЛУГ АДМИНИСТРАЦИИ ГОРОДА СОЧИ </a:t>
            </a:r>
            <a:endParaRPr lang="ru-RU" sz="4400" b="1" dirty="0">
              <a:solidFill>
                <a:srgbClr val="5B4A42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7426299-0CBE-8248-9196-8C3CF13F4B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562" y="28145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17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14893" y="228563"/>
            <a:ext cx="7724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АНО «СОЧИНСКИЕ ЯРМАРКИ»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6017BAA-EA91-DA49-A71E-543B9CB5E604}"/>
              </a:ext>
            </a:extLst>
          </p:cNvPr>
          <p:cNvSpPr/>
          <p:nvPr/>
        </p:nvSpPr>
        <p:spPr>
          <a:xfrm>
            <a:off x="1114893" y="942531"/>
            <a:ext cx="108530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Автономная некоммерческая организация «Сочинские ярмарки»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– это вновь созданная организация, которая осуществляет деятельность в качестве организатора ярмарок с июня 2020 в соответствии Федеральным законами № 381-ФЗ «Об основах государственного регулирования торговой деятельности в Российской Федерации», Законом Краснодарского края от 01.03.2011 № 2195-КЗ «Об организации деятельности розничных рынков, ярмарок и агропромышленных выставок-ярмарок на территории Краснодарского края».</a:t>
            </a:r>
          </a:p>
          <a:p>
            <a:pPr lvl="0" algn="just">
              <a:spcAft>
                <a:spcPts val="600"/>
              </a:spcAft>
            </a:pP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lvl="0" algn="just">
              <a:spcAft>
                <a:spcPts val="600"/>
              </a:spcAft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Организация создана для достижения целей связанных с  оказанием услуг в проведение ярмарок, выставок-ярмарок, фестивальных мероприятий, выставок, конкурсов, ярмарок социальных проектов, и иных мероприятий по вопросам развития малого и среднего бизнеса;  организацией и обустройства ярмарочных и фестивальных площадок, в том числе: содействие всем видам предпринимательской деятельности на территории города-курорта Сочи с учетом экономических интересов и потребностей предпринимателей,  обеспечение населения города-курорта Сочи социально – значимыми продуктами питания по доступным ценам, поддержки местных сельхоз- и товаропроизводителей в реализации собственной продукции; формирование позитивного общественного мнения и оценки предприятий потребительского рынка. </a:t>
            </a:r>
          </a:p>
        </p:txBody>
      </p:sp>
    </p:spTree>
    <p:extLst>
      <p:ext uri="{BB962C8B-B14F-4D97-AF65-F5344CB8AC3E}">
        <p14:creationId xmlns:p14="http://schemas.microsoft.com/office/powerpoint/2010/main" val="39315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14893" y="228563"/>
            <a:ext cx="7724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АО «АДЛЕРСКИЙ РЫНОК»</a:t>
            </a:r>
            <a:endParaRPr lang="ru-RU" b="1" dirty="0">
              <a:solidFill>
                <a:srgbClr val="5B4A42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6017BAA-EA91-DA49-A71E-543B9CB5E604}"/>
              </a:ext>
            </a:extLst>
          </p:cNvPr>
          <p:cNvSpPr/>
          <p:nvPr/>
        </p:nvSpPr>
        <p:spPr>
          <a:xfrm>
            <a:off x="1114892" y="830399"/>
            <a:ext cx="1091362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</a:t>
            </a:r>
            <a:r>
              <a:rPr lang="ru-RU" sz="14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    Акционерное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общество «Адлерский рынок</a:t>
            </a:r>
            <a:r>
              <a:rPr lang="ru-RU" sz="14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» </a:t>
            </a:r>
            <a:r>
              <a:rPr lang="ru-RU" sz="140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осуществл</a:t>
            </a:r>
            <a:r>
              <a:rPr lang="ru-RU" sz="14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я</a:t>
            </a:r>
            <a:r>
              <a:rPr lang="ru-RU" sz="140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ет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свою деятельность, </a:t>
            </a:r>
            <a:r>
              <a:rPr lang="ru-RU" sz="14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руководствуясь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Федеральным законом от 30.12.2006 № 271-ФЗ «О розничных рынках и о внесении изменений в Трудовой Кодекс Российской </a:t>
            </a:r>
            <a:r>
              <a:rPr lang="ru-RU" sz="14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Федерации», в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соответствии с пунктом 7 ст. 3 3акона о розничных рынках акционерное общество «Адлерский рынок» является управляющей рынком компанией.</a:t>
            </a:r>
          </a:p>
          <a:p>
            <a:pPr algn="just"/>
            <a:r>
              <a:rPr lang="ru-RU" sz="14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     Основным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элементом розничного рынка являются торговые места, для передачи которых в распоряжение и (или) пользование физическим и юридическим лицам и создается рынок. Торговое место на розничном рынке - это место, специально оборудованное и отведенное управляющей рынком компанией, используемое для осуществления деятельности по продаже товаров (выполнению работ, оказанию услуг) и отвечающее требованиям, установленным органом государственной власти субъекта РФ, на территории которого находится рынок, и управляющей рынком компанией.  </a:t>
            </a:r>
          </a:p>
          <a:p>
            <a:pPr algn="just"/>
            <a:r>
              <a:rPr lang="ru-RU" sz="14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     В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соответствии с подпунктом 1 пункт 1 статьи 15 Закона о розничных рынках акционерным обществом «Адлерский рынок» с 01.07.2015 утверждена «Схема размещения торговых мест АО «Адлерский рынок»» и согласована с органами, уполномоченными на осуществление контроля за обеспечением пожарной безопасности, за охраной общественного порядка, а также органами по контролю и надзору в сфере обеспечения санитарно-эпидемиологического благополучия населения, органами по надзору в сфере защиты прав потребителей и благополучия человека. </a:t>
            </a:r>
          </a:p>
          <a:p>
            <a:pPr algn="just"/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</a:t>
            </a:r>
            <a:r>
              <a:rPr lang="ru-RU" sz="14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    Схема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размещения торговых мест АО «Адлерский рынок» включает в себя 494 места, расположенные в зданиях и сооружения капитального характера, принадлежащие акционерному обществу «Адлерский рынок» на праве собственности.  </a:t>
            </a:r>
            <a:r>
              <a:rPr lang="ru-RU" sz="14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     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2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2BC8A9C-1B0D-3644-B882-C5DEA61B0094}"/>
              </a:ext>
            </a:extLst>
          </p:cNvPr>
          <p:cNvSpPr/>
          <p:nvPr/>
        </p:nvSpPr>
        <p:spPr>
          <a:xfrm>
            <a:off x="1114893" y="228563"/>
            <a:ext cx="7724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ПЕРСПЕКТИВНЫЕ ЗАДАЧИ РАЗВИТИЯ ПОТРЕБИТЕЛЬСКОЙ СФЕРЫ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1431E4-5B28-424A-96C8-32CB24DB47F9}"/>
              </a:ext>
            </a:extLst>
          </p:cNvPr>
          <p:cNvSpPr/>
          <p:nvPr/>
        </p:nvSpPr>
        <p:spPr>
          <a:xfrm>
            <a:off x="1114893" y="942531"/>
            <a:ext cx="10853058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Развитие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многоформатной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торговли (торговые сети, малые форматы торговли,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интернет-торговля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и другие форматы) с увеличением доли малых форматов торговли (магазинов «шаговой доступности», нестационарных и мобильных торговых объектов, ярмарочной торговли)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Развитие инфраструктуры оптовой продовольственной торговли: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повышение уровня организации логистики;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увеличение числа современных оптовых продовольственных рынков, распределительных центров и иных объектов оптовой дистрибуции;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Развитие стрит-ритейла на гостевых маршрутах и центральных улицах города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Привлечение современных форматов торговли на отдаленные территории и территории с низкой плотностью населения, низким покупательским спросом для ведения торгового бизнеса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Увеличение числа конкурсов, фестивалей, мероприятий, рекламирующих город Сочи и способствующих привлечению туристов.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8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C8A72C-DC03-EC4C-827D-61D58D86E2C9}"/>
              </a:ext>
            </a:extLst>
          </p:cNvPr>
          <p:cNvSpPr txBox="1"/>
          <p:nvPr/>
        </p:nvSpPr>
        <p:spPr>
          <a:xfrm>
            <a:off x="4132922" y="1239644"/>
            <a:ext cx="2803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Roboto Light" panose="02000000000000000000" pitchFamily="2" charset="0"/>
                <a:ea typeface="Roboto Light" panose="02000000000000000000" pitchFamily="2" charset="0"/>
              </a:rPr>
              <a:t>стационарных предприятий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6FDC1E-7F2E-4349-AA75-232216462E66}"/>
              </a:ext>
            </a:extLst>
          </p:cNvPr>
          <p:cNvSpPr/>
          <p:nvPr/>
        </p:nvSpPr>
        <p:spPr>
          <a:xfrm>
            <a:off x="2449119" y="956286"/>
            <a:ext cx="16337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DIN Pro Black" panose="020B0A04020101010102" pitchFamily="34" charset="0"/>
              </a:rPr>
              <a:t>9 614</a:t>
            </a:r>
            <a:endParaRPr lang="ru-RU" sz="4000" dirty="0">
              <a:solidFill>
                <a:srgbClr val="6298C8"/>
              </a:solidFill>
              <a:latin typeface="Roboto Black" panose="02000000000000000000" pitchFamily="2" charset="0"/>
              <a:ea typeface="Roboto Black" panose="02000000000000000000" pitchFamily="2" charset="0"/>
              <a:cs typeface="DIN Pro Black" panose="020B0A04020101010102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B9BA27-6ADB-6041-9D0C-34A0193AFD3C}"/>
              </a:ext>
            </a:extLst>
          </p:cNvPr>
          <p:cNvSpPr txBox="1"/>
          <p:nvPr/>
        </p:nvSpPr>
        <p:spPr>
          <a:xfrm>
            <a:off x="9269694" y="965736"/>
            <a:ext cx="2803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Roboto Light" panose="02000000000000000000" pitchFamily="2" charset="0"/>
                <a:ea typeface="Roboto Light" panose="02000000000000000000" pitchFamily="2" charset="0"/>
              </a:rPr>
              <a:t>человек экономически</a:t>
            </a:r>
          </a:p>
          <a:p>
            <a:r>
              <a:rPr lang="ru-RU" dirty="0">
                <a:latin typeface="Roboto Light" panose="02000000000000000000" pitchFamily="2" charset="0"/>
                <a:ea typeface="Roboto Light" panose="02000000000000000000" pitchFamily="2" charset="0"/>
              </a:rPr>
              <a:t>занятого населения в отрасли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A45525D-CE51-AD48-9C6C-6358B2975E3A}"/>
              </a:ext>
            </a:extLst>
          </p:cNvPr>
          <p:cNvSpPr/>
          <p:nvPr/>
        </p:nvSpPr>
        <p:spPr>
          <a:xfrm>
            <a:off x="7377224" y="945553"/>
            <a:ext cx="19607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DIN Pro Black" panose="020B0A04020101010102" pitchFamily="34" charset="0"/>
              </a:rPr>
              <a:t>46 919</a:t>
            </a:r>
            <a:endParaRPr lang="ru-RU" sz="4000" dirty="0">
              <a:solidFill>
                <a:srgbClr val="6298C8"/>
              </a:solidFill>
              <a:latin typeface="Roboto Black" panose="02000000000000000000" pitchFamily="2" charset="0"/>
              <a:ea typeface="Roboto Black" panose="02000000000000000000" pitchFamily="2" charset="0"/>
              <a:cs typeface="DIN Pro Black" panose="020B0A04020101010102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7A72505-C212-464D-BE19-8B77F01C6D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224" y="998055"/>
            <a:ext cx="720000" cy="720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39782D7-10B4-2741-B0FB-DFF9D1D95E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119" y="998055"/>
            <a:ext cx="720000" cy="720000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AFBC504-FF7E-BB4A-9A74-E4852A28E7AD}"/>
              </a:ext>
            </a:extLst>
          </p:cNvPr>
          <p:cNvSpPr/>
          <p:nvPr/>
        </p:nvSpPr>
        <p:spPr>
          <a:xfrm>
            <a:off x="1114893" y="228563"/>
            <a:ext cx="7724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ПОТРЕБИТЕЛЬСКАЯ ОТРАСЛЬ ГОРОДА СОЧИ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BE39C87-63F2-A549-BFA9-7E23070D9CC1}"/>
              </a:ext>
            </a:extLst>
          </p:cNvPr>
          <p:cNvSpPr/>
          <p:nvPr/>
        </p:nvSpPr>
        <p:spPr>
          <a:xfrm>
            <a:off x="1071342" y="4863299"/>
            <a:ext cx="1911101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Оптовая торговля</a:t>
            </a:r>
          </a:p>
          <a:p>
            <a:r>
              <a:rPr lang="ru-RU" sz="2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347 </a:t>
            </a:r>
            <a:r>
              <a:rPr lang="ru-RU" sz="1400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предприятий</a:t>
            </a:r>
          </a:p>
          <a:p>
            <a:endParaRPr lang="ru-RU" sz="1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83A9477-1867-2A4E-8AC2-F073FD8DAC67}"/>
              </a:ext>
            </a:extLst>
          </p:cNvPr>
          <p:cNvCxnSpPr>
            <a:cxnSpLocks/>
          </p:cNvCxnSpPr>
          <p:nvPr/>
        </p:nvCxnSpPr>
        <p:spPr>
          <a:xfrm flipH="1">
            <a:off x="1071342" y="4845386"/>
            <a:ext cx="1639249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2FCB2EF-F7A4-A943-85D5-87389CD099CC}"/>
              </a:ext>
            </a:extLst>
          </p:cNvPr>
          <p:cNvSpPr/>
          <p:nvPr/>
        </p:nvSpPr>
        <p:spPr>
          <a:xfrm>
            <a:off x="1071342" y="1997577"/>
            <a:ext cx="208422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Стационарная </a:t>
            </a: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розничная </a:t>
            </a: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торговля</a:t>
            </a:r>
          </a:p>
          <a:p>
            <a:r>
              <a:rPr lang="ru-RU" sz="2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6308 </a:t>
            </a:r>
            <a:r>
              <a:rPr lang="ru-RU" sz="1400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предприятий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1D45CFA-33F9-6549-AC13-CE7109C9958F}"/>
              </a:ext>
            </a:extLst>
          </p:cNvPr>
          <p:cNvCxnSpPr>
            <a:cxnSpLocks/>
          </p:cNvCxnSpPr>
          <p:nvPr/>
        </p:nvCxnSpPr>
        <p:spPr>
          <a:xfrm flipH="1">
            <a:off x="1071342" y="1979664"/>
            <a:ext cx="1639249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D9AB276-7830-BC46-AD5B-255B7F011749}"/>
              </a:ext>
            </a:extLst>
          </p:cNvPr>
          <p:cNvSpPr txBox="1"/>
          <p:nvPr/>
        </p:nvSpPr>
        <p:spPr>
          <a:xfrm>
            <a:off x="4854989" y="2378587"/>
            <a:ext cx="19195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реализующие продовольственную группу товаров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B7BBD73-5F94-8F42-94B2-BE95A21B73FE}"/>
              </a:ext>
            </a:extLst>
          </p:cNvPr>
          <p:cNvSpPr/>
          <p:nvPr/>
        </p:nvSpPr>
        <p:spPr>
          <a:xfrm>
            <a:off x="4854989" y="2044665"/>
            <a:ext cx="896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DIN Pro Black" panose="020B0A04020101010102" pitchFamily="34" charset="0"/>
              </a:rPr>
              <a:t>1915</a:t>
            </a:r>
            <a:endParaRPr lang="ru-RU" sz="2000" dirty="0">
              <a:solidFill>
                <a:srgbClr val="6298C8"/>
              </a:solidFill>
              <a:latin typeface="Roboto Black" panose="02000000000000000000" pitchFamily="2" charset="0"/>
              <a:ea typeface="Roboto Black" panose="02000000000000000000" pitchFamily="2" charset="0"/>
              <a:cs typeface="DIN Pro Black" panose="020B0A04020101010102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1AF87A-A564-7243-901C-4DC1CC3184D0}"/>
              </a:ext>
            </a:extLst>
          </p:cNvPr>
          <p:cNvSpPr txBox="1"/>
          <p:nvPr/>
        </p:nvSpPr>
        <p:spPr>
          <a:xfrm>
            <a:off x="8094001" y="2378587"/>
            <a:ext cx="2097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реализующие непродовольственную группу товаров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C1A947D-02FE-6E40-A0EA-379D5A0B1EB2}"/>
              </a:ext>
            </a:extLst>
          </p:cNvPr>
          <p:cNvSpPr/>
          <p:nvPr/>
        </p:nvSpPr>
        <p:spPr>
          <a:xfrm>
            <a:off x="8094001" y="2044665"/>
            <a:ext cx="896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DIN Pro Black" panose="020B0A04020101010102" pitchFamily="34" charset="0"/>
              </a:rPr>
              <a:t>4393</a:t>
            </a:r>
            <a:endParaRPr lang="ru-RU" sz="2000" dirty="0">
              <a:solidFill>
                <a:srgbClr val="6298C8"/>
              </a:solidFill>
              <a:latin typeface="Roboto Black" panose="02000000000000000000" pitchFamily="2" charset="0"/>
              <a:ea typeface="Roboto Black" panose="02000000000000000000" pitchFamily="2" charset="0"/>
              <a:cs typeface="DIN Pro Black" panose="020B0A04020101010102" pitchFamily="34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1E5F36B-4F29-554F-A29D-8012D08222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185" y="2127564"/>
            <a:ext cx="648000" cy="648000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DD0089FC-0E45-3047-B7BA-649A6B72A6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001" y="2129986"/>
            <a:ext cx="648000" cy="648000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712E678B-CCB2-754E-BBC7-057C4A5EA978}"/>
              </a:ext>
            </a:extLst>
          </p:cNvPr>
          <p:cNvSpPr/>
          <p:nvPr/>
        </p:nvSpPr>
        <p:spPr>
          <a:xfrm>
            <a:off x="1069538" y="3353494"/>
            <a:ext cx="2133918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Общественное </a:t>
            </a: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питание</a:t>
            </a:r>
          </a:p>
          <a:p>
            <a:r>
              <a:rPr lang="ru-RU" sz="2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1763 </a:t>
            </a:r>
            <a:r>
              <a:rPr lang="ru-RU" sz="1400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предприятия </a:t>
            </a:r>
          </a:p>
          <a:p>
            <a:r>
              <a:rPr lang="ru-RU" sz="1400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на </a:t>
            </a:r>
            <a:r>
              <a:rPr lang="ru-RU" sz="2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116261 </a:t>
            </a:r>
            <a:r>
              <a:rPr lang="ru-RU" sz="1400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мест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85DDFFB2-FBBF-3748-8360-F21C70E1514C}"/>
              </a:ext>
            </a:extLst>
          </p:cNvPr>
          <p:cNvCxnSpPr>
            <a:cxnSpLocks/>
          </p:cNvCxnSpPr>
          <p:nvPr/>
        </p:nvCxnSpPr>
        <p:spPr>
          <a:xfrm flipH="1">
            <a:off x="1069538" y="3335581"/>
            <a:ext cx="1639249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A68885A-A3D4-5B41-8CFF-C66860097416}"/>
              </a:ext>
            </a:extLst>
          </p:cNvPr>
          <p:cNvSpPr txBox="1"/>
          <p:nvPr/>
        </p:nvSpPr>
        <p:spPr>
          <a:xfrm>
            <a:off x="4853185" y="3614674"/>
            <a:ext cx="19195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сетевых предприятия общественного питания </a:t>
            </a: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(на 7951 п/м)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8AACC192-2F91-6C47-8B30-90C1E3431128}"/>
              </a:ext>
            </a:extLst>
          </p:cNvPr>
          <p:cNvSpPr/>
          <p:nvPr/>
        </p:nvSpPr>
        <p:spPr>
          <a:xfrm>
            <a:off x="4853185" y="3280752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DIN Pro Black" panose="020B0A04020101010102" pitchFamily="34" charset="0"/>
              </a:rPr>
              <a:t>164</a:t>
            </a:r>
            <a:endParaRPr lang="ru-RU" sz="2000" dirty="0">
              <a:solidFill>
                <a:srgbClr val="6298C8"/>
              </a:solidFill>
              <a:latin typeface="Roboto Black" panose="02000000000000000000" pitchFamily="2" charset="0"/>
              <a:ea typeface="Roboto Black" panose="02000000000000000000" pitchFamily="2" charset="0"/>
              <a:cs typeface="DIN Pro Black" panose="020B0A04020101010102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8FFF5F-56FB-DB4C-9220-F18C61626DF7}"/>
              </a:ext>
            </a:extLst>
          </p:cNvPr>
          <p:cNvSpPr txBox="1"/>
          <p:nvPr/>
        </p:nvSpPr>
        <p:spPr>
          <a:xfrm>
            <a:off x="8092197" y="3614674"/>
            <a:ext cx="1919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Предприятий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,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открытых по франчайзингу</a:t>
            </a:r>
          </a:p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(на 1048 п/м)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F757C983-1831-6740-BD11-C3005F8695C0}"/>
              </a:ext>
            </a:extLst>
          </p:cNvPr>
          <p:cNvSpPr/>
          <p:nvPr/>
        </p:nvSpPr>
        <p:spPr>
          <a:xfrm>
            <a:off x="8092197" y="3280752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DIN Pro Black" panose="020B0A04020101010102" pitchFamily="34" charset="0"/>
              </a:rPr>
              <a:t>46</a:t>
            </a:r>
            <a:endParaRPr lang="ru-RU" sz="2000" dirty="0">
              <a:solidFill>
                <a:srgbClr val="6298C8"/>
              </a:solidFill>
              <a:latin typeface="Roboto Black" panose="02000000000000000000" pitchFamily="2" charset="0"/>
              <a:ea typeface="Roboto Black" panose="02000000000000000000" pitchFamily="2" charset="0"/>
              <a:cs typeface="DIN Pro Black" panose="020B0A04020101010102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135B49F8-41AE-504E-82C1-454A343D1BA7}"/>
              </a:ext>
            </a:extLst>
          </p:cNvPr>
          <p:cNvSpPr/>
          <p:nvPr/>
        </p:nvSpPr>
        <p:spPr>
          <a:xfrm>
            <a:off x="3311687" y="386061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в т</a:t>
            </a:r>
            <a:r>
              <a:rPr lang="en-US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.</a:t>
            </a:r>
            <a:r>
              <a:rPr lang="ru-RU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ч</a:t>
            </a:r>
            <a:r>
              <a:rPr lang="en-US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.</a:t>
            </a:r>
            <a:endParaRPr lang="ru-RU" dirty="0"/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228301F6-8A60-EE4B-AF93-F6553E2A87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381" y="3363651"/>
            <a:ext cx="648000" cy="648000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B3812AFE-01FB-2349-B9BD-AB178EBE90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197" y="3335581"/>
            <a:ext cx="648000" cy="64800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6972DBCF-C277-F543-8879-B5086CAFF4BF}"/>
              </a:ext>
            </a:extLst>
          </p:cNvPr>
          <p:cNvSpPr txBox="1"/>
          <p:nvPr/>
        </p:nvSpPr>
        <p:spPr>
          <a:xfrm>
            <a:off x="4854989" y="5203465"/>
            <a:ext cx="19195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реализующие продовольственную группу товаров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645FA72B-68E6-5740-8B29-21B07BEF4A8A}"/>
              </a:ext>
            </a:extLst>
          </p:cNvPr>
          <p:cNvSpPr/>
          <p:nvPr/>
        </p:nvSpPr>
        <p:spPr>
          <a:xfrm>
            <a:off x="4854989" y="4869543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DIN Pro Black" panose="020B0A04020101010102" pitchFamily="34" charset="0"/>
              </a:rPr>
              <a:t>163</a:t>
            </a:r>
            <a:endParaRPr lang="ru-RU" sz="2000" dirty="0">
              <a:solidFill>
                <a:srgbClr val="6298C8"/>
              </a:solidFill>
              <a:latin typeface="Roboto Black" panose="02000000000000000000" pitchFamily="2" charset="0"/>
              <a:ea typeface="Roboto Black" panose="02000000000000000000" pitchFamily="2" charset="0"/>
              <a:cs typeface="DIN Pro Black" panose="020B0A04020101010102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EB8CAE-547E-C841-81FC-35C5A00F3A6A}"/>
              </a:ext>
            </a:extLst>
          </p:cNvPr>
          <p:cNvSpPr txBox="1"/>
          <p:nvPr/>
        </p:nvSpPr>
        <p:spPr>
          <a:xfrm>
            <a:off x="8094001" y="5203465"/>
            <a:ext cx="2097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реализующие непродовольственную группу товаров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E442B98F-DE79-0B49-8D05-684FC2EFC906}"/>
              </a:ext>
            </a:extLst>
          </p:cNvPr>
          <p:cNvSpPr/>
          <p:nvPr/>
        </p:nvSpPr>
        <p:spPr>
          <a:xfrm>
            <a:off x="8094001" y="4869543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DIN Pro Black" panose="020B0A04020101010102" pitchFamily="34" charset="0"/>
              </a:rPr>
              <a:t>177</a:t>
            </a:r>
            <a:endParaRPr lang="ru-RU" sz="2000" dirty="0">
              <a:solidFill>
                <a:srgbClr val="6298C8"/>
              </a:solidFill>
              <a:latin typeface="Roboto Black" panose="02000000000000000000" pitchFamily="2" charset="0"/>
              <a:ea typeface="Roboto Black" panose="02000000000000000000" pitchFamily="2" charset="0"/>
              <a:cs typeface="DIN Pro Black" panose="020B0A04020101010102" pitchFamily="34" charset="0"/>
            </a:endParaRPr>
          </a:p>
        </p:txBody>
      </p:sp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767215C9-AE61-414F-A1A4-B5EB6E002F5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381" y="4952442"/>
            <a:ext cx="648000" cy="648000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E2D2B44C-B5B4-B54B-AF16-BAE0B67A072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92" y="4952442"/>
            <a:ext cx="648000" cy="648000"/>
          </a:xfrm>
          <a:prstGeom prst="rect">
            <a:avLst/>
          </a:prstGeom>
        </p:spPr>
      </p:pic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93F9B36B-C957-5D44-BE92-CE13406F5F2A}"/>
              </a:ext>
            </a:extLst>
          </p:cNvPr>
          <p:cNvSpPr/>
          <p:nvPr/>
        </p:nvSpPr>
        <p:spPr>
          <a:xfrm>
            <a:off x="1069538" y="5901714"/>
            <a:ext cx="208903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Сфера бытовых услуг</a:t>
            </a:r>
          </a:p>
          <a:p>
            <a:r>
              <a:rPr lang="ru-RU" sz="2400" dirty="0">
                <a:solidFill>
                  <a:srgbClr val="6298C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1196 </a:t>
            </a:r>
            <a:r>
              <a:rPr lang="ru-RU" sz="1400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предприятий</a:t>
            </a:r>
          </a:p>
          <a:p>
            <a:endParaRPr lang="ru-RU" sz="1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6FAC9692-43FB-164D-AE39-173BBED251FA}"/>
              </a:ext>
            </a:extLst>
          </p:cNvPr>
          <p:cNvCxnSpPr>
            <a:cxnSpLocks/>
          </p:cNvCxnSpPr>
          <p:nvPr/>
        </p:nvCxnSpPr>
        <p:spPr>
          <a:xfrm flipH="1">
            <a:off x="1069538" y="5883801"/>
            <a:ext cx="1639249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6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58656" y="1125437"/>
            <a:ext cx="10828049" cy="525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dirty="0">
                <a:latin typeface="Roboto Light"/>
              </a:rPr>
              <a:t>Управление потребительского рынка и услуг </a:t>
            </a:r>
            <a:r>
              <a:rPr lang="ru-RU" altLang="ru-RU" b="1" dirty="0" smtClean="0">
                <a:latin typeface="Roboto Light"/>
              </a:rPr>
              <a:t> администрации </a:t>
            </a:r>
            <a:r>
              <a:rPr lang="ru-RU" altLang="ru-RU" b="1" dirty="0">
                <a:latin typeface="Roboto Light"/>
              </a:rPr>
              <a:t>города Сочи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00" dirty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Roboto Light"/>
              </a:rPr>
              <a:t>Подчинен органу власти: </a:t>
            </a:r>
            <a:r>
              <a:rPr lang="en-US" altLang="ru-RU" sz="1400" dirty="0" smtClean="0">
                <a:latin typeface="Roboto Light"/>
              </a:rPr>
              <a:t>            </a:t>
            </a:r>
            <a:r>
              <a:rPr lang="ru-RU" altLang="ru-RU" sz="1400" dirty="0" smtClean="0">
                <a:latin typeface="Roboto Light"/>
              </a:rPr>
              <a:t>Глава </a:t>
            </a:r>
            <a:r>
              <a:rPr lang="ru-RU" altLang="ru-RU" sz="1400" dirty="0">
                <a:latin typeface="Roboto Light"/>
              </a:rPr>
              <a:t>муниципального образования город-курорт Сочи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Roboto Light"/>
              </a:rPr>
              <a:t>Руководитель организации: </a:t>
            </a:r>
            <a:r>
              <a:rPr lang="en-US" sz="1400" dirty="0" smtClean="0">
                <a:latin typeface="Roboto Light"/>
              </a:rPr>
              <a:t>        </a:t>
            </a:r>
            <a:r>
              <a:rPr lang="ru-RU" sz="1400" dirty="0" err="1" smtClean="0">
                <a:latin typeface="Roboto Light"/>
              </a:rPr>
              <a:t>Никончук</a:t>
            </a:r>
            <a:r>
              <a:rPr lang="ru-RU" sz="1400" dirty="0" smtClean="0">
                <a:latin typeface="Roboto Light"/>
              </a:rPr>
              <a:t> </a:t>
            </a:r>
            <a:r>
              <a:rPr lang="ru-RU" sz="1400" dirty="0">
                <a:latin typeface="Roboto Light"/>
              </a:rPr>
              <a:t>Андрей Юрьевич </a:t>
            </a:r>
            <a:r>
              <a:rPr lang="en-US" sz="1400" dirty="0" smtClean="0">
                <a:latin typeface="Roboto Light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Roboto Light"/>
              </a:rPr>
              <a:t>Веб-сайт: </a:t>
            </a:r>
            <a:r>
              <a:rPr lang="en-US" sz="1400" dirty="0" smtClean="0">
                <a:latin typeface="Roboto Light"/>
              </a:rPr>
              <a:t>                                      </a:t>
            </a:r>
            <a:r>
              <a:rPr lang="en-US" sz="1400" dirty="0" smtClean="0">
                <a:latin typeface="Roboto Light"/>
                <a:hlinkClick r:id="rId2"/>
              </a:rPr>
              <a:t>www</a:t>
            </a:r>
            <a:r>
              <a:rPr lang="ru-RU" sz="1400" dirty="0">
                <a:latin typeface="Roboto Light"/>
                <a:hlinkClick r:id="rId2"/>
              </a:rPr>
              <a:t>.</a:t>
            </a:r>
            <a:r>
              <a:rPr lang="en-US" sz="1400" dirty="0" err="1">
                <a:latin typeface="Roboto Light"/>
                <a:hlinkClick r:id="rId2"/>
              </a:rPr>
              <a:t>sochi</a:t>
            </a:r>
            <a:r>
              <a:rPr lang="ru-RU" sz="1400" dirty="0">
                <a:latin typeface="Roboto Light"/>
                <a:hlinkClick r:id="rId2"/>
              </a:rPr>
              <a:t>.</a:t>
            </a:r>
            <a:r>
              <a:rPr lang="en-US" sz="1400" dirty="0" err="1">
                <a:latin typeface="Roboto Light"/>
                <a:hlinkClick r:id="rId2"/>
              </a:rPr>
              <a:t>ru</a:t>
            </a:r>
            <a:r>
              <a:rPr lang="ru-RU" sz="1400" dirty="0">
                <a:latin typeface="Roboto Light"/>
              </a:rPr>
              <a:t> </a:t>
            </a:r>
            <a:endParaRPr lang="en-US" sz="1400" dirty="0" smtClean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Roboto Light"/>
              </a:rPr>
              <a:t>Электронная почта: </a:t>
            </a:r>
            <a:r>
              <a:rPr lang="en-US" sz="1400" dirty="0" smtClean="0">
                <a:latin typeface="Roboto Light"/>
              </a:rPr>
              <a:t>                   </a:t>
            </a:r>
            <a:r>
              <a:rPr lang="ru-RU" sz="1400" dirty="0" smtClean="0">
                <a:latin typeface="Roboto Light"/>
              </a:rPr>
              <a:t> </a:t>
            </a:r>
            <a:r>
              <a:rPr lang="en-US" sz="1400" dirty="0" smtClean="0">
                <a:latin typeface="Roboto Light"/>
              </a:rPr>
              <a:t>  </a:t>
            </a:r>
            <a:r>
              <a:rPr lang="ru-RU" sz="1400" dirty="0" smtClean="0">
                <a:latin typeface="Roboto Light"/>
                <a:hlinkClick r:id="rId3" tooltip="Написать письмо"/>
              </a:rPr>
              <a:t>torgsochi@sochiadm.ru</a:t>
            </a:r>
            <a:r>
              <a:rPr lang="ru-RU" sz="1400" dirty="0" smtClean="0">
                <a:latin typeface="Roboto Light"/>
              </a:rPr>
              <a:t> </a:t>
            </a:r>
            <a:endParaRPr lang="en-US" sz="1400" dirty="0" smtClean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Roboto Light"/>
              </a:rPr>
              <a:t>Автоинформатор: </a:t>
            </a:r>
            <a:r>
              <a:rPr lang="en-US" sz="1400" dirty="0" smtClean="0">
                <a:latin typeface="Roboto Light"/>
              </a:rPr>
              <a:t>                        </a:t>
            </a:r>
            <a:r>
              <a:rPr lang="ru-RU" sz="1400" dirty="0" smtClean="0">
                <a:latin typeface="Roboto Light"/>
              </a:rPr>
              <a:t> Справки: </a:t>
            </a:r>
            <a:r>
              <a:rPr lang="ru-RU" sz="1400" dirty="0">
                <a:latin typeface="Roboto Light"/>
              </a:rPr>
              <a:t>+7 862 2</a:t>
            </a:r>
            <a:r>
              <a:rPr lang="en-US" sz="1400" dirty="0">
                <a:latin typeface="Roboto Light"/>
              </a:rPr>
              <a:t>64</a:t>
            </a:r>
            <a:r>
              <a:rPr lang="ru-RU" sz="1400" dirty="0">
                <a:latin typeface="Roboto Light"/>
              </a:rPr>
              <a:t>-</a:t>
            </a:r>
            <a:r>
              <a:rPr lang="en-US" sz="1400" dirty="0">
                <a:latin typeface="Roboto Light"/>
              </a:rPr>
              <a:t>06</a:t>
            </a:r>
            <a:r>
              <a:rPr lang="ru-RU" sz="1400" dirty="0">
                <a:latin typeface="Roboto Light"/>
              </a:rPr>
              <a:t>-</a:t>
            </a:r>
            <a:r>
              <a:rPr lang="en-US" sz="1400" dirty="0">
                <a:latin typeface="Roboto Light"/>
              </a:rPr>
              <a:t>51,</a:t>
            </a:r>
            <a:r>
              <a:rPr lang="ru-RU" sz="1400" dirty="0">
                <a:latin typeface="Roboto Light"/>
              </a:rPr>
              <a:t> 264-32-35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Roboto Light"/>
              </a:rPr>
              <a:t>Режим </a:t>
            </a:r>
            <a:r>
              <a:rPr lang="ru-RU" sz="1400" dirty="0">
                <a:latin typeface="Roboto Light"/>
              </a:rPr>
              <a:t>работы:                 </a:t>
            </a:r>
            <a:r>
              <a:rPr lang="en-US" sz="1400" dirty="0" smtClean="0">
                <a:latin typeface="Roboto Light"/>
              </a:rPr>
              <a:t>              </a:t>
            </a:r>
            <a:r>
              <a:rPr lang="ru-RU" sz="1400" dirty="0" smtClean="0">
                <a:latin typeface="Roboto Light"/>
              </a:rPr>
              <a:t>понедельник </a:t>
            </a:r>
            <a:r>
              <a:rPr lang="ru-RU" sz="1400" dirty="0">
                <a:latin typeface="Roboto Light"/>
              </a:rPr>
              <a:t>- четверг: 9:00 - 18:00</a:t>
            </a:r>
            <a:br>
              <a:rPr lang="ru-RU" sz="1400" dirty="0">
                <a:latin typeface="Roboto Light"/>
              </a:rPr>
            </a:br>
            <a:r>
              <a:rPr lang="ru-RU" sz="1400" dirty="0">
                <a:latin typeface="Roboto Light"/>
              </a:rPr>
              <a:t>                                              </a:t>
            </a:r>
            <a:r>
              <a:rPr lang="en-US" sz="1400" dirty="0" smtClean="0">
                <a:latin typeface="Roboto Light"/>
              </a:rPr>
              <a:t>          </a:t>
            </a:r>
            <a:r>
              <a:rPr lang="ru-RU" sz="1400" dirty="0" smtClean="0">
                <a:latin typeface="Roboto Light"/>
              </a:rPr>
              <a:t>пятница</a:t>
            </a:r>
            <a:r>
              <a:rPr lang="ru-RU" sz="1400" dirty="0">
                <a:latin typeface="Roboto Light"/>
              </a:rPr>
              <a:t>: 9:00 - 17:00</a:t>
            </a:r>
            <a:br>
              <a:rPr lang="ru-RU" sz="1400" dirty="0">
                <a:latin typeface="Roboto Light"/>
              </a:rPr>
            </a:br>
            <a:r>
              <a:rPr lang="ru-RU" sz="1400" dirty="0">
                <a:latin typeface="Roboto Light"/>
              </a:rPr>
              <a:t>                                              </a:t>
            </a:r>
            <a:r>
              <a:rPr lang="en-US" sz="1400" dirty="0" smtClean="0">
                <a:latin typeface="Roboto Light"/>
              </a:rPr>
              <a:t>        </a:t>
            </a:r>
            <a:r>
              <a:rPr lang="ru-RU" sz="1400" dirty="0" smtClean="0">
                <a:latin typeface="Roboto Light"/>
              </a:rPr>
              <a:t> </a:t>
            </a:r>
            <a:r>
              <a:rPr lang="en-US" sz="1400" dirty="0" smtClean="0">
                <a:latin typeface="Roboto Light"/>
              </a:rPr>
              <a:t> </a:t>
            </a:r>
            <a:r>
              <a:rPr lang="ru-RU" sz="1400" dirty="0">
                <a:latin typeface="Roboto Light"/>
              </a:rPr>
              <a:t>с</a:t>
            </a:r>
            <a:r>
              <a:rPr lang="ru-RU" sz="1400" dirty="0" smtClean="0">
                <a:latin typeface="Roboto Light"/>
              </a:rPr>
              <a:t>уббота</a:t>
            </a:r>
            <a:r>
              <a:rPr lang="ru-RU" sz="1400" dirty="0">
                <a:latin typeface="Roboto Light"/>
              </a:rPr>
              <a:t>, воскресенье: выходной.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Roboto Light"/>
            </a:endParaRPr>
          </a:p>
          <a:p>
            <a:pPr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Roboto Light"/>
              </a:rPr>
              <a:t>Адрес местонахождения      </a:t>
            </a:r>
            <a:r>
              <a:rPr lang="en-US" sz="1400" dirty="0" smtClean="0">
                <a:latin typeface="Roboto Light"/>
              </a:rPr>
              <a:t>     </a:t>
            </a:r>
            <a:r>
              <a:rPr lang="ru-RU" sz="1400" dirty="0" smtClean="0">
                <a:latin typeface="Roboto Light"/>
              </a:rPr>
              <a:t> </a:t>
            </a:r>
            <a:r>
              <a:rPr lang="en-US" sz="1400" dirty="0" smtClean="0">
                <a:latin typeface="Roboto Light"/>
              </a:rPr>
              <a:t>  </a:t>
            </a:r>
            <a:r>
              <a:rPr lang="ru-RU" sz="1400" dirty="0" smtClean="0">
                <a:latin typeface="Roboto Light"/>
              </a:rPr>
              <a:t> </a:t>
            </a:r>
            <a:r>
              <a:rPr lang="ru-RU" sz="1400" dirty="0">
                <a:latin typeface="Roboto Light"/>
              </a:rPr>
              <a:t>354000, РФ, г</a:t>
            </a:r>
            <a:r>
              <a:rPr lang="ru-RU" sz="1400" dirty="0" smtClean="0">
                <a:latin typeface="Roboto Light"/>
              </a:rPr>
              <a:t>.</a:t>
            </a:r>
            <a:r>
              <a:rPr lang="en-US" sz="1400" dirty="0" smtClean="0">
                <a:latin typeface="Roboto Light"/>
              </a:rPr>
              <a:t> </a:t>
            </a:r>
            <a:r>
              <a:rPr lang="ru-RU" sz="1400" dirty="0" smtClean="0">
                <a:latin typeface="Roboto Light"/>
              </a:rPr>
              <a:t>Сочи</a:t>
            </a:r>
            <a:r>
              <a:rPr lang="ru-RU" sz="1400" dirty="0">
                <a:latin typeface="Roboto Light"/>
              </a:rPr>
              <a:t>, ул.Советская,26</a:t>
            </a:r>
          </a:p>
          <a:p>
            <a:pPr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Roboto Light"/>
              </a:rPr>
              <a:t>                                                        </a:t>
            </a:r>
            <a:r>
              <a:rPr lang="ru-RU" sz="1400" dirty="0" smtClean="0">
                <a:latin typeface="Roboto Light"/>
              </a:rPr>
              <a:t>кабинеты </a:t>
            </a:r>
            <a:r>
              <a:rPr lang="ru-RU" sz="1400" dirty="0">
                <a:latin typeface="Roboto Light"/>
              </a:rPr>
              <a:t>87; 88(3 этаж) здания администрации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Roboto Light"/>
              </a:rPr>
              <a:t>Структурные </a:t>
            </a:r>
            <a:r>
              <a:rPr lang="ru-RU" sz="1400" dirty="0" smtClean="0">
                <a:latin typeface="Roboto Light"/>
              </a:rPr>
              <a:t>подразделения</a:t>
            </a:r>
            <a:r>
              <a:rPr lang="en-US" sz="1400" dirty="0" smtClean="0">
                <a:latin typeface="Roboto Light"/>
              </a:rPr>
              <a:t>     </a:t>
            </a:r>
            <a:r>
              <a:rPr lang="ru-RU" sz="1400" dirty="0" smtClean="0">
                <a:latin typeface="Roboto Light"/>
              </a:rPr>
              <a:t>Отдел </a:t>
            </a:r>
            <a:r>
              <a:rPr lang="ru-RU" sz="1400" dirty="0">
                <a:latin typeface="Roboto Light"/>
              </a:rPr>
              <a:t>координации розничной торговли</a:t>
            </a:r>
            <a:endParaRPr lang="en-US" sz="1400" dirty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Roboto Light"/>
              </a:rPr>
              <a:t>                                                       </a:t>
            </a:r>
            <a:r>
              <a:rPr lang="en-US" sz="1400" dirty="0" smtClean="0">
                <a:latin typeface="Roboto Light"/>
              </a:rPr>
              <a:t> </a:t>
            </a:r>
            <a:r>
              <a:rPr lang="ru-RU" sz="1400" dirty="0" smtClean="0">
                <a:latin typeface="Roboto Light"/>
              </a:rPr>
              <a:t>Отдел </a:t>
            </a:r>
            <a:r>
              <a:rPr lang="ru-RU" sz="1400" dirty="0">
                <a:latin typeface="Roboto Light"/>
              </a:rPr>
              <a:t>координации нестационарной </a:t>
            </a:r>
            <a:r>
              <a:rPr lang="ru-RU" sz="1400" dirty="0" smtClean="0">
                <a:latin typeface="Roboto Light"/>
              </a:rPr>
              <a:t>торговли и </a:t>
            </a:r>
            <a:r>
              <a:rPr lang="ru-RU" sz="1400" dirty="0">
                <a:latin typeface="Roboto Light"/>
              </a:rPr>
              <a:t>административной практики</a:t>
            </a:r>
            <a:endParaRPr lang="en-US" sz="1400" dirty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Roboto Light"/>
              </a:rPr>
              <a:t>                                                        </a:t>
            </a:r>
            <a:r>
              <a:rPr lang="ru-RU" sz="1400" dirty="0" smtClean="0">
                <a:latin typeface="Roboto Light"/>
              </a:rPr>
              <a:t>Отдел </a:t>
            </a:r>
            <a:r>
              <a:rPr lang="ru-RU" sz="1400" dirty="0">
                <a:latin typeface="Roboto Light"/>
              </a:rPr>
              <a:t>координации оптовой торговли</a:t>
            </a:r>
            <a:endParaRPr lang="en-US" sz="1400" dirty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Roboto Light"/>
              </a:rPr>
              <a:t>                                                    </a:t>
            </a:r>
            <a:r>
              <a:rPr lang="en-US" sz="1400" dirty="0" smtClean="0">
                <a:latin typeface="Roboto Light"/>
              </a:rPr>
              <a:t>    </a:t>
            </a:r>
            <a:r>
              <a:rPr lang="ru-RU" sz="1400" dirty="0">
                <a:latin typeface="Roboto Light"/>
              </a:rPr>
              <a:t>Отдел сферы услуг и экономического анализа</a:t>
            </a:r>
            <a:endParaRPr lang="en-US" sz="1400" dirty="0">
              <a:latin typeface="Roboto Ligh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Roboto Light"/>
              </a:rPr>
              <a:t>                                                       </a:t>
            </a:r>
            <a:r>
              <a:rPr lang="en-US" sz="1400" dirty="0" smtClean="0">
                <a:latin typeface="Roboto Light"/>
              </a:rPr>
              <a:t> </a:t>
            </a:r>
            <a:r>
              <a:rPr lang="ru-RU" sz="1400" dirty="0">
                <a:latin typeface="Roboto Light"/>
              </a:rPr>
              <a:t>Отдел координации общественного </a:t>
            </a:r>
            <a:r>
              <a:rPr lang="ru-RU" sz="1400" dirty="0" smtClean="0">
                <a:latin typeface="Roboto Light"/>
              </a:rPr>
              <a:t>питания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4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14893" y="228563"/>
            <a:ext cx="7724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СТРУКТУРА УПРАВЛЕНИЯ ПОТРЕБИТЕЛЬСКОГО РЫНКА И УСЛУГ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782C33-26F2-8D43-BAF6-B10177EA4F60}"/>
              </a:ext>
            </a:extLst>
          </p:cNvPr>
          <p:cNvSpPr txBox="1"/>
          <p:nvPr/>
        </p:nvSpPr>
        <p:spPr>
          <a:xfrm>
            <a:off x="4745186" y="1091754"/>
            <a:ext cx="3240000" cy="369332"/>
          </a:xfrm>
          <a:prstGeom prst="rect">
            <a:avLst/>
          </a:prstGeom>
          <a:solidFill>
            <a:srgbClr val="6298C8"/>
          </a:solidFill>
          <a:ln>
            <a:solidFill>
              <a:srgbClr val="6298C8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cap="small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НАЧАЛЬНИК УПРАВЛЕНИЯ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2F287B-F56C-0A48-B49C-76843A3B586D}"/>
              </a:ext>
            </a:extLst>
          </p:cNvPr>
          <p:cNvSpPr txBox="1"/>
          <p:nvPr/>
        </p:nvSpPr>
        <p:spPr>
          <a:xfrm>
            <a:off x="3602502" y="2001112"/>
            <a:ext cx="238894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cap="small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Заместитель </a:t>
            </a:r>
          </a:p>
          <a:p>
            <a:pPr algn="ctr"/>
            <a:r>
              <a:rPr lang="ru-RU" cap="small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Начальника управления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E1E1C6-3C17-6648-9C76-78F21B87C2C5}"/>
              </a:ext>
            </a:extLst>
          </p:cNvPr>
          <p:cNvSpPr txBox="1"/>
          <p:nvPr/>
        </p:nvSpPr>
        <p:spPr>
          <a:xfrm>
            <a:off x="6693083" y="2001112"/>
            <a:ext cx="238894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cap="small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Заместитель </a:t>
            </a:r>
          </a:p>
          <a:p>
            <a:pPr algn="ctr"/>
            <a:r>
              <a:rPr lang="ru-RU" cap="small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Начальника управления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B5CC62-5CEF-4A47-8023-0C34B85ED51F}"/>
              </a:ext>
            </a:extLst>
          </p:cNvPr>
          <p:cNvSpPr txBox="1"/>
          <p:nvPr/>
        </p:nvSpPr>
        <p:spPr>
          <a:xfrm>
            <a:off x="996515" y="3393442"/>
            <a:ext cx="2388943" cy="830997"/>
          </a:xfrm>
          <a:prstGeom prst="rect">
            <a:avLst/>
          </a:prstGeom>
          <a:noFill/>
          <a:ln>
            <a:solidFill>
              <a:srgbClr val="6298C8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Отдел координации розничной </a:t>
            </a:r>
          </a:p>
          <a:p>
            <a:pPr algn="ctr"/>
            <a:r>
              <a:rPr lang="ru-RU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торговли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060ADD-DE6D-B144-8392-D4A8954104B8}"/>
              </a:ext>
            </a:extLst>
          </p:cNvPr>
          <p:cNvSpPr txBox="1"/>
          <p:nvPr/>
        </p:nvSpPr>
        <p:spPr>
          <a:xfrm>
            <a:off x="996513" y="4365773"/>
            <a:ext cx="2388943" cy="1323439"/>
          </a:xfrm>
          <a:prstGeom prst="rect">
            <a:avLst/>
          </a:prstGeom>
          <a:noFill/>
          <a:ln>
            <a:solidFill>
              <a:srgbClr val="6298C8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Отдел координации нестационарной торговли и административной практики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437292-36FE-534A-AA97-112FD896712F}"/>
              </a:ext>
            </a:extLst>
          </p:cNvPr>
          <p:cNvSpPr txBox="1"/>
          <p:nvPr/>
        </p:nvSpPr>
        <p:spPr>
          <a:xfrm>
            <a:off x="6267871" y="3393443"/>
            <a:ext cx="2388943" cy="830997"/>
          </a:xfrm>
          <a:prstGeom prst="rect">
            <a:avLst/>
          </a:prstGeom>
          <a:noFill/>
          <a:ln>
            <a:solidFill>
              <a:srgbClr val="6298C8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Отдел сферы услуг и экономического анализа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DEC39F-F752-E14F-B5C0-7F34FE782D28}"/>
              </a:ext>
            </a:extLst>
          </p:cNvPr>
          <p:cNvSpPr txBox="1"/>
          <p:nvPr/>
        </p:nvSpPr>
        <p:spPr>
          <a:xfrm>
            <a:off x="3700132" y="3378761"/>
            <a:ext cx="2388943" cy="830997"/>
          </a:xfrm>
          <a:prstGeom prst="rect">
            <a:avLst/>
          </a:prstGeom>
          <a:noFill/>
          <a:ln>
            <a:solidFill>
              <a:srgbClr val="6298C8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Отдел координации оптовой </a:t>
            </a:r>
          </a:p>
          <a:p>
            <a:pPr algn="ctr"/>
            <a:r>
              <a:rPr lang="ru-RU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торговли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B03BBA-1D68-7F46-A3EA-4AF2E165EC1E}"/>
              </a:ext>
            </a:extLst>
          </p:cNvPr>
          <p:cNvSpPr txBox="1"/>
          <p:nvPr/>
        </p:nvSpPr>
        <p:spPr>
          <a:xfrm>
            <a:off x="8835609" y="3378763"/>
            <a:ext cx="2388943" cy="830997"/>
          </a:xfrm>
          <a:prstGeom prst="rect">
            <a:avLst/>
          </a:prstGeom>
          <a:noFill/>
          <a:ln>
            <a:solidFill>
              <a:srgbClr val="6298C8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Отдел координации общественного питания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ACDB442-A443-1E4D-AFF8-9A5D9A56C63B}"/>
              </a:ext>
            </a:extLst>
          </p:cNvPr>
          <p:cNvSpPr txBox="1"/>
          <p:nvPr/>
        </p:nvSpPr>
        <p:spPr>
          <a:xfrm>
            <a:off x="8835608" y="5373284"/>
            <a:ext cx="2604645" cy="338554"/>
          </a:xfrm>
          <a:prstGeom prst="rect">
            <a:avLst/>
          </a:prstGeom>
          <a:noFill/>
          <a:ln>
            <a:solidFill>
              <a:srgbClr val="FCB9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АО «Адлерский рынок»</a:t>
            </a:r>
            <a:endParaRPr lang="ru-RU" sz="16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C18DFC4-E42B-AF4D-8EF5-C551A77E9BFE}"/>
              </a:ext>
            </a:extLst>
          </p:cNvPr>
          <p:cNvCxnSpPr>
            <a:stCxn id="2" idx="2"/>
            <a:endCxn id="13" idx="0"/>
          </p:cNvCxnSpPr>
          <p:nvPr/>
        </p:nvCxnSpPr>
        <p:spPr>
          <a:xfrm flipH="1">
            <a:off x="4796974" y="1461086"/>
            <a:ext cx="1568212" cy="540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A0234554-9E89-4240-85D9-3B26BAB2B1D1}"/>
              </a:ext>
            </a:extLst>
          </p:cNvPr>
          <p:cNvCxnSpPr>
            <a:cxnSpLocks/>
            <a:stCxn id="2" idx="2"/>
            <a:endCxn id="15" idx="0"/>
          </p:cNvCxnSpPr>
          <p:nvPr/>
        </p:nvCxnSpPr>
        <p:spPr>
          <a:xfrm>
            <a:off x="6365186" y="1461086"/>
            <a:ext cx="1522369" cy="540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AA277052-7D33-7C43-8E9B-FBCFA25D34A7}"/>
              </a:ext>
            </a:extLst>
          </p:cNvPr>
          <p:cNvCxnSpPr>
            <a:stCxn id="13" idx="2"/>
            <a:endCxn id="19" idx="0"/>
          </p:cNvCxnSpPr>
          <p:nvPr/>
        </p:nvCxnSpPr>
        <p:spPr>
          <a:xfrm flipH="1">
            <a:off x="2190987" y="2924442"/>
            <a:ext cx="2605987" cy="46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6794F459-ADB7-614C-BF35-4C7BC051200E}"/>
              </a:ext>
            </a:extLst>
          </p:cNvPr>
          <p:cNvCxnSpPr>
            <a:stCxn id="19" idx="2"/>
            <a:endCxn id="20" idx="0"/>
          </p:cNvCxnSpPr>
          <p:nvPr/>
        </p:nvCxnSpPr>
        <p:spPr>
          <a:xfrm flipH="1">
            <a:off x="2190985" y="4224439"/>
            <a:ext cx="2" cy="141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30588CBF-8233-244F-9ED6-794C2DA98F34}"/>
              </a:ext>
            </a:extLst>
          </p:cNvPr>
          <p:cNvCxnSpPr>
            <a:stCxn id="15" idx="2"/>
            <a:endCxn id="23" idx="0"/>
          </p:cNvCxnSpPr>
          <p:nvPr/>
        </p:nvCxnSpPr>
        <p:spPr>
          <a:xfrm flipH="1">
            <a:off x="4894604" y="2924442"/>
            <a:ext cx="2992951" cy="454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7A2DA41E-A10E-6D4E-8712-B77092E88414}"/>
              </a:ext>
            </a:extLst>
          </p:cNvPr>
          <p:cNvCxnSpPr>
            <a:cxnSpLocks/>
            <a:stCxn id="15" idx="2"/>
            <a:endCxn id="21" idx="0"/>
          </p:cNvCxnSpPr>
          <p:nvPr/>
        </p:nvCxnSpPr>
        <p:spPr>
          <a:xfrm flipH="1">
            <a:off x="7462343" y="2924442"/>
            <a:ext cx="425212" cy="469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20EC6B83-5A2A-2B42-9068-5A6F68F06197}"/>
              </a:ext>
            </a:extLst>
          </p:cNvPr>
          <p:cNvCxnSpPr>
            <a:cxnSpLocks/>
            <a:stCxn id="15" idx="2"/>
            <a:endCxn id="25" idx="0"/>
          </p:cNvCxnSpPr>
          <p:nvPr/>
        </p:nvCxnSpPr>
        <p:spPr>
          <a:xfrm>
            <a:off x="7887555" y="2924442"/>
            <a:ext cx="2142526" cy="454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DD1E2DCD-17A5-FA42-BEE2-ED129FF37F83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7985186" y="1276420"/>
            <a:ext cx="3802261" cy="426614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ACDB442-A443-1E4D-AFF8-9A5D9A56C63B}"/>
              </a:ext>
            </a:extLst>
          </p:cNvPr>
          <p:cNvSpPr txBox="1"/>
          <p:nvPr/>
        </p:nvSpPr>
        <p:spPr>
          <a:xfrm>
            <a:off x="8835609" y="4865453"/>
            <a:ext cx="2604644" cy="338554"/>
          </a:xfrm>
          <a:prstGeom prst="rect">
            <a:avLst/>
          </a:prstGeom>
          <a:noFill/>
          <a:ln>
            <a:solidFill>
              <a:srgbClr val="FCB9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АНО «Сочинские ярмарки»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11440254" y="5542560"/>
            <a:ext cx="34719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11440253" y="5034021"/>
            <a:ext cx="34719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71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F44BAB3-47A3-3147-A6CD-17DDC9CB4C34}"/>
              </a:ext>
            </a:extLst>
          </p:cNvPr>
          <p:cNvSpPr/>
          <p:nvPr/>
        </p:nvSpPr>
        <p:spPr>
          <a:xfrm>
            <a:off x="1114893" y="228563"/>
            <a:ext cx="11077107" cy="788474"/>
          </a:xfrm>
          <a:prstGeom prst="rect">
            <a:avLst/>
          </a:prstGeom>
          <a:solidFill>
            <a:srgbClr val="F2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14893" y="228563"/>
            <a:ext cx="7724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ОТДЕЛ КООРДИНАЦИИ РОЗНИЧНОЙ ТОРГОВЛИ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6017BAA-EA91-DA49-A71E-543B9CB5E604}"/>
              </a:ext>
            </a:extLst>
          </p:cNvPr>
          <p:cNvSpPr/>
          <p:nvPr/>
        </p:nvSpPr>
        <p:spPr>
          <a:xfrm>
            <a:off x="1114893" y="1521806"/>
            <a:ext cx="10853058" cy="5603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Функции: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Реализация полномочий органа местного самоуправления в сфере реализации алкогольной и спиртосодержащей продукции, табачной продукции, пиротехнической продукции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Координация деятельности рабочих групп внутригородских районов при организации мероприятий в сфере «придорожного сервиса»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Организация работ по демонтажу самовольно установленных нестационарных объектов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Реализация полномочий органа местного самоуправления по составлению протоколов об административных правонарушениях в соответствии с законом Краснодарского края от 23.07.2003 № 608-КЗ «Об административных правонарушениях»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Осуществление муниципального контроля в области торговой деятельности, в части размещения нестационарных торговых объектов и организации деятельности розничных рынков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Реализация программы профилактики правонарушений на потребительском рынке города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Обеспечение нормированного снабжения продовольственными и непродовольственными товарами населения в период мобилизации и военного положения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Развитие и интегрирование в систему торговли малых форматов торговли (локальных производителей, фермеров, малых предприятий производителей)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Формирование схемы размещения нестационарных торговых объектов (НТО): организация работы городской межведомственной комиссии по вопросам потребительского рынка и услуг, рассмотрение проектов изменений схемы размещения НТО, подготовка заключений по проектам, контроль за учетом договоров на размещение НТО, контроль за проведением конкурса администрациями районов.  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ru-RU" sz="1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76F9D3-755A-9D47-BA1D-60B05A541148}"/>
              </a:ext>
            </a:extLst>
          </p:cNvPr>
          <p:cNvSpPr/>
          <p:nvPr/>
        </p:nvSpPr>
        <p:spPr>
          <a:xfrm>
            <a:off x="1114893" y="550296"/>
            <a:ext cx="2845651" cy="31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sz="14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" panose="02000000000000000000" pitchFamily="2" charset="0"/>
              </a:rPr>
              <a:t>Штатная численность: </a:t>
            </a:r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" panose="02000000000000000000" pitchFamily="2" charset="0"/>
              </a:rPr>
              <a:t>3 единицы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EC5DC2E-B0BA-D949-9476-B68D5185F425}"/>
              </a:ext>
            </a:extLst>
          </p:cNvPr>
          <p:cNvCxnSpPr/>
          <p:nvPr/>
        </p:nvCxnSpPr>
        <p:spPr>
          <a:xfrm>
            <a:off x="1262743" y="1442836"/>
            <a:ext cx="10929257" cy="0"/>
          </a:xfrm>
          <a:prstGeom prst="line">
            <a:avLst/>
          </a:prstGeom>
          <a:ln w="19050">
            <a:solidFill>
              <a:srgbClr val="EE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DB7C1C7-40F5-8641-BE97-29E470DCB549}"/>
              </a:ext>
            </a:extLst>
          </p:cNvPr>
          <p:cNvSpPr/>
          <p:nvPr/>
        </p:nvSpPr>
        <p:spPr>
          <a:xfrm>
            <a:off x="1114893" y="780931"/>
            <a:ext cx="107816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ОТДЕЛ КООРДИНАЦИИ НЕСТАЦИОНАРНОЙ ТОРГОВЛИ И АДМИНИСТРАТИВНОЙ ПРАКТИКИ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FA5365F-5705-C644-8FDF-10C592226F08}"/>
              </a:ext>
            </a:extLst>
          </p:cNvPr>
          <p:cNvSpPr/>
          <p:nvPr/>
        </p:nvSpPr>
        <p:spPr>
          <a:xfrm>
            <a:off x="1114893" y="1102664"/>
            <a:ext cx="2845651" cy="31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sz="14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" panose="02000000000000000000" pitchFamily="2" charset="0"/>
              </a:rPr>
              <a:t>Штатная численность: </a:t>
            </a:r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" panose="02000000000000000000" pitchFamily="2" charset="0"/>
              </a:rPr>
              <a:t>3 единицы</a:t>
            </a:r>
          </a:p>
        </p:txBody>
      </p:sp>
    </p:spTree>
    <p:extLst>
      <p:ext uri="{BB962C8B-B14F-4D97-AF65-F5344CB8AC3E}">
        <p14:creationId xmlns:p14="http://schemas.microsoft.com/office/powerpoint/2010/main" val="892367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14893" y="228563"/>
            <a:ext cx="7724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ОТДЕЛ КООРДИНАЦИИ ОПТОВОЙ ТОРГОВЛИ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6017BAA-EA91-DA49-A71E-543B9CB5E604}"/>
              </a:ext>
            </a:extLst>
          </p:cNvPr>
          <p:cNvSpPr/>
          <p:nvPr/>
        </p:nvSpPr>
        <p:spPr>
          <a:xfrm>
            <a:off x="1114893" y="942531"/>
            <a:ext cx="1085305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Функции: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Координация деятельности и создание условий для развития различных форматов оптовой и розничной торговли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Взаимодействие с федеральными, региональными и местными сетями и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ритейлерами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Координация деятельности торговых, торгово-развлекательных центров, гипермаркетов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Создания условий бесперебойного обеспечения населения социально значимыми продуктами питания, а также к расширению ассортимента и увеличению объемов поставок продуктов питания на продовольственные рынки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Взаимодействие с органами, осуществляющими государственный контроль, по пресечению реализации контрафактной продукции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Осуществление комплекса мероприятий в области обеспечения антитеррористической защищенности объектов торговли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Формирование списков предприятий и подготовка материалов для включения в торговый реестр предприятий Краснодарского края.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76F9D3-755A-9D47-BA1D-60B05A541148}"/>
              </a:ext>
            </a:extLst>
          </p:cNvPr>
          <p:cNvSpPr/>
          <p:nvPr/>
        </p:nvSpPr>
        <p:spPr>
          <a:xfrm>
            <a:off x="1114893" y="550296"/>
            <a:ext cx="2845651" cy="31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sz="14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" panose="02000000000000000000" pitchFamily="2" charset="0"/>
              </a:rPr>
              <a:t>Штатная численность: </a:t>
            </a:r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" panose="02000000000000000000" pitchFamily="2" charset="0"/>
              </a:rPr>
              <a:t>3 единицы</a:t>
            </a:r>
          </a:p>
        </p:txBody>
      </p:sp>
    </p:spTree>
    <p:extLst>
      <p:ext uri="{BB962C8B-B14F-4D97-AF65-F5344CB8AC3E}">
        <p14:creationId xmlns:p14="http://schemas.microsoft.com/office/powerpoint/2010/main" val="298573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14893" y="228563"/>
            <a:ext cx="7724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ОТДЕЛ СФЕРЫ УСЛУГ И ЭКОНОМИЧЕСКОГО АНАЛИЗА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6017BAA-EA91-DA49-A71E-543B9CB5E604}"/>
              </a:ext>
            </a:extLst>
          </p:cNvPr>
          <p:cNvSpPr/>
          <p:nvPr/>
        </p:nvSpPr>
        <p:spPr>
          <a:xfrm>
            <a:off x="1114893" y="942531"/>
            <a:ext cx="1085305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Функции: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Координация деятельности и создание условий для развития различных форматов предприятий сферы бытовых услуг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Координация деятельности по организации и проведению сельскохозяйственных ярмарок, фермерских двориков на территории города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Взаимодействие с органами, осуществляющими государственный контроль, по пресечению предоставления некачественных услуг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Осуществление комплекса мероприятий, направленных на увеличение наполняемости доходной части консолидированного бюджета Краснодарского края по городу Сочи и бюджета города Сочи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Мониторинг исполнения индикативного плана социально-экономического развития потребительской отрасли города Сочи.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76F9D3-755A-9D47-BA1D-60B05A541148}"/>
              </a:ext>
            </a:extLst>
          </p:cNvPr>
          <p:cNvSpPr/>
          <p:nvPr/>
        </p:nvSpPr>
        <p:spPr>
          <a:xfrm>
            <a:off x="1114893" y="550296"/>
            <a:ext cx="2845651" cy="31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sz="14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" panose="02000000000000000000" pitchFamily="2" charset="0"/>
              </a:rPr>
              <a:t>Штатная численность: </a:t>
            </a:r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" panose="02000000000000000000" pitchFamily="2" charset="0"/>
              </a:rPr>
              <a:t>3 единицы</a:t>
            </a:r>
          </a:p>
        </p:txBody>
      </p:sp>
    </p:spTree>
    <p:extLst>
      <p:ext uri="{BB962C8B-B14F-4D97-AF65-F5344CB8AC3E}">
        <p14:creationId xmlns:p14="http://schemas.microsoft.com/office/powerpoint/2010/main" val="33663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14893" y="228563"/>
            <a:ext cx="7724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ОТДЕЛ КООРДИНАЦИИ ОБЩЕСТВЕННОГО ПИТАНИЯ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6017BAA-EA91-DA49-A71E-543B9CB5E604}"/>
              </a:ext>
            </a:extLst>
          </p:cNvPr>
          <p:cNvSpPr/>
          <p:nvPr/>
        </p:nvSpPr>
        <p:spPr>
          <a:xfrm>
            <a:off x="1114893" y="942531"/>
            <a:ext cx="1085305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Функции: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Координация деятельности предприятий, всех форм собственности, оказывающих услуги общественного питания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Информационно-аналитическое обследование предприятий общественного питания, в том числе совместно с органами, осуществляющими государственный контроль, на предмет соблюдения норм действующего законодательства, формирование и анализ полученной информации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Организация мероприятий по участию работников отрасли общественного питания в межрегиональных, краевых и городских фестивалях, выставках и конкурсах профессионального мастерства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.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Сопровождение, в части оказания питания и торговли, в местах проведения городских, региональных, всероссийских и международных мероприятий, в том числе участие в разработке и реализации концепций питания всех клиентских групп. 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76F9D3-755A-9D47-BA1D-60B05A541148}"/>
              </a:ext>
            </a:extLst>
          </p:cNvPr>
          <p:cNvSpPr/>
          <p:nvPr/>
        </p:nvSpPr>
        <p:spPr>
          <a:xfrm>
            <a:off x="1114893" y="550296"/>
            <a:ext cx="2845651" cy="31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sz="14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" panose="02000000000000000000" pitchFamily="2" charset="0"/>
              </a:rPr>
              <a:t>Штатная численность: </a:t>
            </a:r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" panose="02000000000000000000" pitchFamily="2" charset="0"/>
              </a:rPr>
              <a:t>3 единицы</a:t>
            </a:r>
          </a:p>
        </p:txBody>
      </p:sp>
    </p:spTree>
    <p:extLst>
      <p:ext uri="{BB962C8B-B14F-4D97-AF65-F5344CB8AC3E}">
        <p14:creationId xmlns:p14="http://schemas.microsoft.com/office/powerpoint/2010/main" val="135510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74562-2FB9-49AD-8358-88D8ADB2391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14893" y="228563"/>
            <a:ext cx="7724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5B4A4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МУНИЦИПАЛЬНЫЙ КОНТРОЛЬ</a:t>
            </a:r>
            <a:endParaRPr lang="ru-RU" b="1" dirty="0">
              <a:solidFill>
                <a:srgbClr val="5B4A42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1262356" y="3790605"/>
            <a:ext cx="10929644" cy="2884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4893" y="864736"/>
            <a:ext cx="110771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0000"/>
              </a:lnSpc>
              <a:spcBef>
                <a:spcPts val="0"/>
              </a:spcBef>
            </a:pPr>
            <a:r>
              <a:rPr lang="ru-RU" sz="12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Муниципальный контроль в области торговой деятельности </a:t>
            </a:r>
          </a:p>
          <a:p>
            <a:pPr indent="342900"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Предметом муниципального контроля в области торговой деятельности являются:</a:t>
            </a:r>
          </a:p>
          <a:p>
            <a:pPr indent="342900"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1. Проверка соблюдения юридическими лицами и индивидуальными предпринимателями требований, установленных Федеральным законом от 26.12.2008 N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контроля", федеральными законами и принимаемыми в соответствии с ними иными нормативно-правовыми актами в области торговой деятельности (далее - обязательные требования), и требований, установленных муниципальными правовыми актами, в сферах:</a:t>
            </a:r>
          </a:p>
          <a:p>
            <a:pPr indent="342900"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1.1. Организации розничных рынков.</a:t>
            </a:r>
          </a:p>
          <a:p>
            <a:pPr indent="342900"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1.2. Размещения нестационарных торговых объектов, расположенных на территории муниципального образования город Сочи, на земельных участках, в зданиях, строениях, сооружениях, находящихся в государственной или муниципальной собственности.</a:t>
            </a:r>
          </a:p>
          <a:p>
            <a:pPr indent="342900"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2. Проверка соблюдения требований к организации торговли на нестационарных торговых объектах.</a:t>
            </a:r>
          </a:p>
          <a:p>
            <a:pPr indent="342900" algn="just">
              <a:spcAft>
                <a:spcPts val="0"/>
              </a:spcAft>
            </a:pPr>
            <a:endParaRPr lang="ru-RU" sz="12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12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Муниципальный контроль в области реализации алкогольной продукции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1. Предметом муниципального контроля является соблюдение органами государственной власти и органами местного самоуправления, юридическими лицами, индивидуальными предпринимателями (далее также - лицо, подлежащее проверке) в отношении объектов, в которых реализуется алкогольная продукция, требований законодательства в области розничной продажи алкогольной продукции, за нарушение которого законодательством Российской Федерации, законодательством Краснодарского края предусмотрена административная и иная ответственность (далее - обязательные требования), а также требований муниципальных нормативных правовых актов города Сочи, регулирующих данные отношения, возникающие на территории муниципального образования город-курорт Сочи.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2. Органами </a:t>
            </a: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муниципального контроля осуществляются: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- разработка и принятие нормативных правовых актов, регламентирующих проведение проверок при осуществлении муниципального контроля в соответствии с законодательством Российской Федерации, нормативными правовыми актами Краснодарского края;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- организация и проведение проверок соблюдения требований законодательства Российской Федерации в области розничной продажи алкогольной продукции;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- организация и проведение мероприятий, направленных на профилактику нарушений обязательных требований;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- организация и проведение мероприятий по контролю без взаимодействия с юридическими лицами, индивидуальными предпринимателями;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- организация и проведение в установленном порядке мониторинга эффективности муниципального контроля;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- осуществление иных полномочий, предусмотренных законодательством Российской Федерации, законодательством Краснодарского края, а также муниципальными правовыми актами.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3. Объектом </a:t>
            </a:r>
            <a:r>
              <a:rPr lang="ru-RU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муниципального контроля являются торговые объекты, расположенные в границах прилегающих территорий, на которых в соответствии с действующим законодательством Российской Федерации не допускается розничная продажа алкогольной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val="15901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дминистрация Сочи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4959</TotalTime>
  <Words>1392</Words>
  <Application>Microsoft Office PowerPoint</Application>
  <PresentationFormat>Широкоэкранный</PresentationFormat>
  <Paragraphs>154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DIN Pro Black</vt:lpstr>
      <vt:lpstr>Roboto</vt:lpstr>
      <vt:lpstr>Roboto Black</vt:lpstr>
      <vt:lpstr>Roboto Condensed</vt:lpstr>
      <vt:lpstr>Roboto Light</vt:lpstr>
      <vt:lpstr>Times New Roman</vt:lpstr>
      <vt:lpstr>Администрация Сочи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Ивченко Владислав Сергеевич</dc:creator>
  <cp:lastModifiedBy>Никончук Андрей Юрьевич</cp:lastModifiedBy>
  <cp:revision>84</cp:revision>
  <cp:lastPrinted>2020-10-27T10:36:46Z</cp:lastPrinted>
  <dcterms:created xsi:type="dcterms:W3CDTF">2020-10-06T12:59:06Z</dcterms:created>
  <dcterms:modified xsi:type="dcterms:W3CDTF">2020-11-13T12:49:25Z</dcterms:modified>
</cp:coreProperties>
</file>